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1" r:id="rId4"/>
    <p:sldMasterId id="2147484013" r:id="rId5"/>
  </p:sldMasterIdLst>
  <p:notesMasterIdLst>
    <p:notesMasterId r:id="rId23"/>
  </p:notesMasterIdLst>
  <p:handoutMasterIdLst>
    <p:handoutMasterId r:id="rId24"/>
  </p:handoutMasterIdLst>
  <p:sldIdLst>
    <p:sldId id="657" r:id="rId6"/>
    <p:sldId id="658" r:id="rId7"/>
    <p:sldId id="662" r:id="rId8"/>
    <p:sldId id="663" r:id="rId9"/>
    <p:sldId id="672" r:id="rId10"/>
    <p:sldId id="664" r:id="rId11"/>
    <p:sldId id="665" r:id="rId12"/>
    <p:sldId id="673" r:id="rId13"/>
    <p:sldId id="671" r:id="rId14"/>
    <p:sldId id="666" r:id="rId15"/>
    <p:sldId id="674" r:id="rId16"/>
    <p:sldId id="676" r:id="rId17"/>
    <p:sldId id="677" r:id="rId18"/>
    <p:sldId id="668" r:id="rId19"/>
    <p:sldId id="669" r:id="rId20"/>
    <p:sldId id="670" r:id="rId21"/>
    <p:sldId id="652" r:id="rId22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eska, Erica" initials="SE" lastIdx="8" clrIdx="0">
    <p:extLst>
      <p:ext uri="{19B8F6BF-5375-455C-9EA6-DF929625EA0E}">
        <p15:presenceInfo xmlns:p15="http://schemas.microsoft.com/office/powerpoint/2012/main" userId="S::esaleska@rti.org::7f88ee93-75a2-461b-a1be-5e146757a58d" providerId="AD"/>
      </p:ext>
    </p:extLst>
  </p:cmAuthor>
  <p:cmAuthor id="2" name="Lancaster, Mandee" initials="LM" lastIdx="5" clrIdx="1">
    <p:extLst>
      <p:ext uri="{19B8F6BF-5375-455C-9EA6-DF929625EA0E}">
        <p15:presenceInfo xmlns:p15="http://schemas.microsoft.com/office/powerpoint/2012/main" userId="S::slancaster@rti.org::8235ee62-5d1d-4d7e-a383-bd70a9422b0e" providerId="AD"/>
      </p:ext>
    </p:extLst>
  </p:cmAuthor>
  <p:cmAuthor id="3" name="Dowd, Kathryn" initials="DK" lastIdx="5" clrIdx="2">
    <p:extLst>
      <p:ext uri="{19B8F6BF-5375-455C-9EA6-DF929625EA0E}">
        <p15:presenceInfo xmlns:p15="http://schemas.microsoft.com/office/powerpoint/2012/main" userId="S::kld@rti.org::a58d7566-6b6e-491c-b1fb-ca85318188cb" providerId="AD"/>
      </p:ext>
    </p:extLst>
  </p:cmAuthor>
  <p:cmAuthor id="4" name="Bell, Stacey" initials="BS" lastIdx="1" clrIdx="3">
    <p:extLst>
      <p:ext uri="{19B8F6BF-5375-455C-9EA6-DF929625EA0E}">
        <p15:presenceInfo xmlns:p15="http://schemas.microsoft.com/office/powerpoint/2012/main" userId="S::staceybell@rti.org::86e63545-aa87-4de0-b98a-0ff985b86710" providerId="AD"/>
      </p:ext>
    </p:extLst>
  </p:cmAuthor>
  <p:cmAuthor id="5" name="Suresh, R." initials="SR" lastIdx="10" clrIdx="4">
    <p:extLst>
      <p:ext uri="{19B8F6BF-5375-455C-9EA6-DF929625EA0E}">
        <p15:presenceInfo xmlns:p15="http://schemas.microsoft.com/office/powerpoint/2012/main" userId="S::suresh@rti.org::fc1679c2-c36f-4684-8757-8e5ca9f34f79" providerId="AD"/>
      </p:ext>
    </p:extLst>
  </p:cmAuthor>
  <p:cmAuthor id="6" name="McCracken, Robert" initials="MR" lastIdx="8" clrIdx="5">
    <p:extLst>
      <p:ext uri="{19B8F6BF-5375-455C-9EA6-DF929625EA0E}">
        <p15:presenceInfo xmlns:p15="http://schemas.microsoft.com/office/powerpoint/2012/main" userId="S::mccracken@rti.org::c0bce589-dfe6-44e8-8e2f-5195bb7e87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64A"/>
    <a:srgbClr val="00A3E0"/>
    <a:srgbClr val="D0DF00"/>
    <a:srgbClr val="C4A05A"/>
    <a:srgbClr val="B0008E"/>
    <a:srgbClr val="EA7600"/>
    <a:srgbClr val="CE0E2D"/>
    <a:srgbClr val="0A347E"/>
    <a:srgbClr val="3EB2C7"/>
    <a:srgbClr val="E7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54" autoAdjust="0"/>
    <p:restoredTop sz="65317" autoAdjust="0"/>
  </p:normalViewPr>
  <p:slideViewPr>
    <p:cSldViewPr snapToGrid="0">
      <p:cViewPr varScale="1">
        <p:scale>
          <a:sx n="63" d="100"/>
          <a:sy n="63" d="100"/>
        </p:scale>
        <p:origin x="1026" y="66"/>
      </p:cViewPr>
      <p:guideLst>
        <p:guide orient="horz" pos="473"/>
        <p:guide pos="2880"/>
        <p:guide orient="horz" pos="816"/>
      </p:guideLst>
    </p:cSldViewPr>
  </p:slideViewPr>
  <p:outlineViewPr>
    <p:cViewPr>
      <p:scale>
        <a:sx n="33" d="100"/>
        <a:sy n="33" d="100"/>
      </p:scale>
      <p:origin x="0" y="-113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"/>
    </p:cViewPr>
  </p:sorterViewPr>
  <p:notesViewPr>
    <p:cSldViewPr snapToGrid="0">
      <p:cViewPr>
        <p:scale>
          <a:sx n="1" d="2"/>
          <a:sy n="1" d="2"/>
        </p:scale>
        <p:origin x="268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209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209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fld id="{F14AD3AF-E853-41DD-9C6B-15765745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7" y="4409758"/>
            <a:ext cx="5121488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515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9515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6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7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part of troubleshooting.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4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83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6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4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5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5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0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4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8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7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D81528-7BE5-8240-B3F7-7581CFA993BB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95BF82BD-0602-1845-B870-F0F9F8575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39" r="10071"/>
          <a:stretch/>
        </p:blipFill>
        <p:spPr>
          <a:xfrm>
            <a:off x="3962400" y="1"/>
            <a:ext cx="5201116" cy="46639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179475-7FE7-704F-96FB-9C1D46D5F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5275567"/>
            <a:ext cx="1206500" cy="558800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5AC64515-2573-A54D-8C70-ABDEEAFCF5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8DA85-61E5-F64B-9F6A-DD9A4EF815BD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95958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82880"/>
            <a:ext cx="8842248" cy="763285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2"/>
            <a:ext cx="8842248" cy="1280351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7338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07"/>
          <a:stretch/>
        </p:blipFill>
        <p:spPr>
          <a:xfrm>
            <a:off x="0" y="7450"/>
            <a:ext cx="9144000" cy="37337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699903"/>
            <a:ext cx="6781800" cy="763285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35A3D7B-6B7C-ED4F-9433-DE2490285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F6A6C95-5BEB-D74F-A2EA-6B392D9B3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E6D566-749E-3A4F-B010-9244406C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3918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290800"/>
            <a:ext cx="9144000" cy="65672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E9AF1-E1B5-4545-97D5-DEBD3F555475}"/>
              </a:ext>
            </a:extLst>
          </p:cNvPr>
          <p:cNvSpPr/>
          <p:nvPr userDrawn="1"/>
        </p:nvSpPr>
        <p:spPr bwMode="auto">
          <a:xfrm>
            <a:off x="0" y="1532034"/>
            <a:ext cx="9144000" cy="50168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14C29D-AA17-9A4A-B77F-9236F0F09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/>
          <a:stretch/>
        </p:blipFill>
        <p:spPr>
          <a:xfrm>
            <a:off x="0" y="-3161"/>
            <a:ext cx="9144000" cy="6840855"/>
          </a:xfrm>
          <a:prstGeom prst="rect">
            <a:avLst/>
          </a:prstGeom>
        </p:spPr>
      </p:pic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39" r="10071"/>
          <a:stretch/>
        </p:blipFill>
        <p:spPr>
          <a:xfrm>
            <a:off x="3962400" y="1"/>
            <a:ext cx="5201116" cy="46639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46175"/>
            <a:ext cx="1088136" cy="438277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A47128-5E4A-7347-B36B-4896782A71A3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55EE6F6-18B2-BC46-A2EA-966E41518B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40484-49C5-8742-BDD2-DB1CE8628FFD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B27A5716-B40A-A14A-9E04-14AB9C9C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310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290800"/>
            <a:ext cx="9144000" cy="65672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14C29D-AA17-9A4A-B77F-9236F0F09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/>
          <a:stretch/>
        </p:blipFill>
        <p:spPr>
          <a:xfrm>
            <a:off x="0" y="-3161"/>
            <a:ext cx="9144000" cy="6840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46175"/>
            <a:ext cx="1088136" cy="438277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A47128-5E4A-7347-B36B-4896782A71A3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55EE6F6-18B2-BC46-A2EA-966E41518B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40484-49C5-8742-BDD2-DB1CE8628FFD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B27A5716-B40A-A14A-9E04-14AB9C9C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00961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/Blu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290800"/>
            <a:ext cx="9144000" cy="65672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14C29D-AA17-9A4A-B77F-9236F0F09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/>
          <a:stretch/>
        </p:blipFill>
        <p:spPr>
          <a:xfrm>
            <a:off x="0" y="-3161"/>
            <a:ext cx="9144000" cy="6840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46175"/>
            <a:ext cx="1088136" cy="4382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A47128-5E4A-7347-B36B-4896782A71A3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55EE6F6-18B2-BC46-A2EA-966E41518B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40484-49C5-8742-BDD2-DB1CE8628FFD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B27A5716-B40A-A14A-9E04-14AB9C9C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12" name="Picture 11" descr="A close up of a necklace&#10;&#10;Description automatically generated">
            <a:extLst>
              <a:ext uri="{FF2B5EF4-FFF2-40B4-BE49-F238E27FC236}">
                <a16:creationId xmlns:a16="http://schemas.microsoft.com/office/drawing/2014/main" id="{6145B452-1069-1E4A-A4E6-4302D1098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20"/>
          <a:stretch/>
        </p:blipFill>
        <p:spPr>
          <a:xfrm>
            <a:off x="2017540" y="2824"/>
            <a:ext cx="7158555" cy="646988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75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19201"/>
            <a:ext cx="8842248" cy="4729163"/>
          </a:xfrm>
          <a:prstGeom prst="rect">
            <a:avLst/>
          </a:prstGeom>
        </p:spPr>
        <p:txBody>
          <a:bodyPr/>
          <a:lstStyle>
            <a:lvl1pPr marL="300559" indent="-300559">
              <a:buFont typeface="Courier New" panose="02070309020205020404" pitchFamily="49" charset="0"/>
              <a:buChar char="o"/>
              <a:defRPr/>
            </a:lvl1pPr>
            <a:lvl2pPr marL="609585" indent="-309026">
              <a:buFont typeface="Arial" panose="020B0604020202020204" pitchFamily="34" charset="0"/>
              <a:buChar char="•"/>
              <a:defRPr/>
            </a:lvl2pPr>
            <a:lvl3pPr marL="905911" indent="-296326">
              <a:buFont typeface="System Font Regular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76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necklace&#10;&#10;Description automatically generated">
            <a:extLst>
              <a:ext uri="{FF2B5EF4-FFF2-40B4-BE49-F238E27FC236}">
                <a16:creationId xmlns:a16="http://schemas.microsoft.com/office/drawing/2014/main" id="{77FF2BB6-F88B-7845-AC4C-AA524A8DB4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67"/>
          <a:stretch/>
        </p:blipFill>
        <p:spPr>
          <a:xfrm>
            <a:off x="2017541" y="2824"/>
            <a:ext cx="7126460" cy="646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458724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19200"/>
            <a:ext cx="458724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3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346175"/>
            <a:ext cx="1088136" cy="438277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BBE33F-0F18-3E4F-90D6-31ACAD4E1DC5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ooter Placeholder 9">
            <a:extLst>
              <a:ext uri="{FF2B5EF4-FFF2-40B4-BE49-F238E27FC236}">
                <a16:creationId xmlns:a16="http://schemas.microsoft.com/office/drawing/2014/main" id="{197015B4-9CD5-1641-B9B6-4D3A7DAE7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AC87EB9-7CB4-BC46-B487-92B6D475D2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4125B5-A142-4545-B31A-7C0E86ED168B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217497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necklace&#10;&#10;Description automatically generated">
            <a:extLst>
              <a:ext uri="{FF2B5EF4-FFF2-40B4-BE49-F238E27FC236}">
                <a16:creationId xmlns:a16="http://schemas.microsoft.com/office/drawing/2014/main" id="{2956E69D-A1A3-5A41-88AC-98D706BC6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13"/>
          <a:stretch/>
        </p:blipFill>
        <p:spPr>
          <a:xfrm flipH="1">
            <a:off x="-1" y="2824"/>
            <a:ext cx="7131431" cy="6469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82880"/>
            <a:ext cx="510540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9200"/>
            <a:ext cx="510540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43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0"/>
            <a:ext cx="8842248" cy="129540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701800"/>
            <a:ext cx="8842248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21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37162" y="1219200"/>
            <a:ext cx="4206241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1219200"/>
            <a:ext cx="4407408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9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0"/>
            <a:ext cx="8842248" cy="128016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" y="1691640"/>
            <a:ext cx="4331208" cy="45821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691640"/>
            <a:ext cx="4331208" cy="4582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4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82880"/>
            <a:ext cx="8842248" cy="763285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61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2"/>
            <a:ext cx="8842248" cy="1280351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20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07"/>
          <a:stretch/>
        </p:blipFill>
        <p:spPr>
          <a:xfrm>
            <a:off x="0" y="0"/>
            <a:ext cx="9144000" cy="37337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699903"/>
            <a:ext cx="6781800" cy="763285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26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4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42" y="393056"/>
            <a:ext cx="4662561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536699"/>
            <a:ext cx="4662560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42" y="2349499"/>
            <a:ext cx="3671961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2FDBB3-20AD-0642-85B4-30E9C29B1F61}"/>
              </a:ext>
            </a:extLst>
          </p:cNvPr>
          <p:cNvSpPr/>
          <p:nvPr userDrawn="1"/>
        </p:nvSpPr>
        <p:spPr>
          <a:xfrm>
            <a:off x="0" y="6513692"/>
            <a:ext cx="9144000" cy="350405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 userDrawn="1"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DE6614-EFAC-4240-BEB1-45E0850FA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5275567"/>
            <a:ext cx="1206500" cy="5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68EF52-B769-A649-BA3E-BCF06AC465D0}"/>
              </a:ext>
            </a:extLst>
          </p:cNvPr>
          <p:cNvSpPr txBox="1"/>
          <p:nvPr userDrawn="1"/>
        </p:nvSpPr>
        <p:spPr>
          <a:xfrm>
            <a:off x="1400431" y="6587219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C9F1318-6B2A-574F-8BCD-1B6C15B602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293" y="6510528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8" name="Picture 17" descr="A close up of a necklace&#10;&#10;Description automatically generated">
            <a:extLst>
              <a:ext uri="{FF2B5EF4-FFF2-40B4-BE49-F238E27FC236}">
                <a16:creationId xmlns:a16="http://schemas.microsoft.com/office/drawing/2014/main" id="{3B7433BA-EE6D-5E44-B352-CB0D4A4FA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67"/>
          <a:stretch/>
        </p:blipFill>
        <p:spPr>
          <a:xfrm>
            <a:off x="2017541" y="20150"/>
            <a:ext cx="7126460" cy="6469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19201"/>
            <a:ext cx="8842248" cy="4729163"/>
          </a:xfrm>
          <a:prstGeom prst="rect">
            <a:avLst/>
          </a:prstGeom>
        </p:spPr>
        <p:txBody>
          <a:bodyPr/>
          <a:lstStyle>
            <a:lvl1pPr marL="300559" indent="-300559">
              <a:buFont typeface="Courier New" panose="02070309020205020404" pitchFamily="49" charset="0"/>
              <a:buChar char="o"/>
              <a:defRPr/>
            </a:lvl1pPr>
            <a:lvl2pPr marL="609585" indent="-309026">
              <a:buFont typeface="Arial" panose="020B0604020202020204" pitchFamily="34" charset="0"/>
              <a:buChar char="•"/>
              <a:defRPr/>
            </a:lvl2pPr>
            <a:lvl3pPr marL="905911" indent="-296326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necklace&#10;&#10;Description automatically generated">
            <a:extLst>
              <a:ext uri="{FF2B5EF4-FFF2-40B4-BE49-F238E27FC236}">
                <a16:creationId xmlns:a16="http://schemas.microsoft.com/office/drawing/2014/main" id="{04F70DC9-7BBA-8045-B629-85546A2D1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67"/>
          <a:stretch/>
        </p:blipFill>
        <p:spPr>
          <a:xfrm>
            <a:off x="2017541" y="2824"/>
            <a:ext cx="7126460" cy="646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458724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19200"/>
            <a:ext cx="458724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8A772A64-9A3E-A647-8BD3-6D1579C19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13"/>
          <a:stretch/>
        </p:blipFill>
        <p:spPr>
          <a:xfrm flipH="1">
            <a:off x="-1" y="2824"/>
            <a:ext cx="7131431" cy="6469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82880"/>
            <a:ext cx="510540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9200"/>
            <a:ext cx="510540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9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0"/>
            <a:ext cx="8842248" cy="129540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701800"/>
            <a:ext cx="8842248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37162" y="1219200"/>
            <a:ext cx="4206241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1219200"/>
            <a:ext cx="4407408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82880"/>
            <a:ext cx="8842248" cy="128016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 dirty="0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347472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" y="1691640"/>
            <a:ext cx="4331208" cy="45821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691640"/>
            <a:ext cx="4331208" cy="4582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82880"/>
            <a:ext cx="8842248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1217592"/>
            <a:ext cx="8842248" cy="51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522720"/>
            <a:ext cx="347472" cy="29260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3" r:id="rId2"/>
    <p:sldLayoutId id="2147483992" r:id="rId3"/>
    <p:sldLayoutId id="2147483994" r:id="rId4"/>
    <p:sldLayoutId id="2147484006" r:id="rId5"/>
    <p:sldLayoutId id="2147484007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2" r:id="rId12"/>
    <p:sldLayoutId id="2147484000" r:id="rId13"/>
    <p:sldLayoutId id="2147484008" r:id="rId14"/>
  </p:sldLayoutIdLst>
  <p:hf sldNum="0" hd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accent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300559" indent="-300559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09585" indent="-3090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2">
              <a:lumMod val="50000"/>
            </a:schemeClr>
          </a:solidFill>
          <a:latin typeface="+mn-lt"/>
          <a:cs typeface="+mn-cs"/>
        </a:defRPr>
      </a:lvl2pPr>
      <a:lvl3pPr marL="905911" indent="-2963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2">
              <a:lumMod val="50000"/>
            </a:schemeClr>
          </a:solidFill>
          <a:latin typeface="+mn-lt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8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D0769B-938A-C542-923A-DB040D48BFA7}"/>
              </a:ext>
            </a:extLst>
          </p:cNvPr>
          <p:cNvSpPr/>
          <p:nvPr userDrawn="1"/>
        </p:nvSpPr>
        <p:spPr bwMode="auto">
          <a:xfrm>
            <a:off x="0" y="1081885"/>
            <a:ext cx="9144000" cy="559323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483FE0-0472-C648-976E-F4AEDEA52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/>
          <a:stretch/>
        </p:blipFill>
        <p:spPr>
          <a:xfrm>
            <a:off x="0" y="-3161"/>
            <a:ext cx="9144000" cy="68408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6510528"/>
            <a:ext cx="9144000" cy="353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82880"/>
            <a:ext cx="8842248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1217592"/>
            <a:ext cx="8842248" cy="51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01000" y="6510528"/>
            <a:ext cx="1143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522720"/>
            <a:ext cx="347472" cy="29260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6522720"/>
            <a:ext cx="1143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3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28" r:id="rId2"/>
    <p:sldLayoutId id="2147484029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</p:sldLayoutIdLst>
  <p:hf sldNum="0" hd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bg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300559" indent="-300559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09585" indent="-3090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1"/>
          </a:solidFill>
          <a:latin typeface="+mn-lt"/>
          <a:cs typeface="+mn-cs"/>
        </a:defRPr>
      </a:lvl2pPr>
      <a:lvl3pPr marL="905911" indent="-2963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1"/>
          </a:solidFill>
          <a:latin typeface="+mn-lt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8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ixabay.com/en/survey-icon-survey-icon-2316468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A785-524A-4B76-9273-C7F68E54C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Applying Client Relationship Management Techniques to an Institutional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ontacting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uide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edesign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5D0D7-8534-48AE-9A59-E66A5AB78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Federal Committee on Statistical Methodology Conference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007BC-E815-4FDA-8E85-077F176A91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Presenter: Rob McCracken</a:t>
            </a:r>
          </a:p>
          <a:p>
            <a:r>
              <a:rPr lang="en-US" dirty="0"/>
              <a:t>RTI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27764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78877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Goal 1: Improve Effectiveness Through More Focus on POCs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BE5D0-15B0-C041-9C52-F219E61227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60" y="1671010"/>
            <a:ext cx="8714232" cy="1481329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Status of records tracked at POC level instead of provider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Faster/easier identification of next step needed per POC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endParaRPr lang="en-US" sz="2200" dirty="0">
              <a:highlight>
                <a:srgbClr val="FFFF00"/>
              </a:highlight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333C8B1-84F7-4184-B871-09FC06641264}"/>
              </a:ext>
            </a:extLst>
          </p:cNvPr>
          <p:cNvSpPr txBox="1">
            <a:spLocks/>
          </p:cNvSpPr>
          <p:nvPr/>
        </p:nvSpPr>
        <p:spPr bwMode="auto">
          <a:xfrm>
            <a:off x="290225" y="960475"/>
            <a:ext cx="8714232" cy="5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00559" indent="-300559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309026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8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2pPr>
            <a:lvl3pPr marL="905911" indent="-296326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System Font Regular"/>
              <a:buChar char="-"/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+mn-lt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i="1" kern="0" dirty="0"/>
              <a:t>POC-based focus instead of provider-based focus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9CAB18C-F249-4827-BF0F-9EC7AE7E9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0" t="22988" r="24377" b="33546"/>
          <a:stretch/>
        </p:blipFill>
        <p:spPr bwMode="auto">
          <a:xfrm>
            <a:off x="137160" y="3228099"/>
            <a:ext cx="8842248" cy="308500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304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075B-623E-4622-9EBF-91BAF4FE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1: Improve Effectiveness Through More Focus on POCs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C0F77-9BD5-498D-9266-E6198D0FC79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60" y="1336431"/>
            <a:ext cx="8741664" cy="49373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Provider Verification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Hospitals typically have 2 POCs – Medical Records and Billing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Provider Verification item confirms POC handles provider’s records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Original Contact Guide: Verified one time per provider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Redesigned Contact Guide: Verified with each POC</a:t>
            </a:r>
          </a:p>
          <a:p>
            <a:pPr lvl="1">
              <a:lnSpc>
                <a:spcPct val="90000"/>
              </a:lnSpc>
            </a:pPr>
            <a:endParaRPr lang="en-US" sz="2200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60E49-6CD8-4A05-9E1E-D42BCE3D9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0" t="24755" r="23800" b="50000"/>
          <a:stretch/>
        </p:blipFill>
        <p:spPr>
          <a:xfrm>
            <a:off x="137161" y="4446325"/>
            <a:ext cx="8867296" cy="20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6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DFB5-FD68-4A27-B6CC-862417C7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932487"/>
          </a:xfrm>
        </p:spPr>
        <p:txBody>
          <a:bodyPr/>
          <a:lstStyle/>
          <a:p>
            <a:r>
              <a:rPr lang="en-US" dirty="0"/>
              <a:t>Goal 2:  Improve Flow at Key Points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546BD6F-5343-4D4C-A1C5-95C0D6422DA1}"/>
              </a:ext>
            </a:extLst>
          </p:cNvPr>
          <p:cNvSpPr txBox="1">
            <a:spLocks/>
          </p:cNvSpPr>
          <p:nvPr/>
        </p:nvSpPr>
        <p:spPr bwMode="auto">
          <a:xfrm>
            <a:off x="137158" y="996462"/>
            <a:ext cx="8534567" cy="136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0559" indent="-300559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309026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8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2pPr>
            <a:lvl3pPr marL="905911" indent="-296326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System Font Regular"/>
              <a:buChar char="-"/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+mn-lt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kern="0" dirty="0">
              <a:highlight>
                <a:srgbClr val="00FFFF"/>
              </a:highlight>
            </a:endParaRPr>
          </a:p>
          <a:p>
            <a:endParaRPr lang="en-US" kern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8B9317F-4EEA-4EA3-983A-18AE941DDC82}"/>
              </a:ext>
            </a:extLst>
          </p:cNvPr>
          <p:cNvSpPr txBox="1">
            <a:spLocks/>
          </p:cNvSpPr>
          <p:nvPr/>
        </p:nvSpPr>
        <p:spPr bwMode="auto">
          <a:xfrm>
            <a:off x="331597" y="1132161"/>
            <a:ext cx="8340128" cy="491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0559" indent="-300559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309026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8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2pPr>
            <a:lvl3pPr marL="905911" indent="-296326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System Font Regular"/>
              <a:buChar char="-"/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+mn-lt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kern="0" dirty="0"/>
              <a:t>Original System – first call to POC</a:t>
            </a:r>
          </a:p>
          <a:p>
            <a:pPr marL="0" indent="0">
              <a:buNone/>
            </a:pPr>
            <a:endParaRPr lang="en-US" sz="1800" kern="0" dirty="0"/>
          </a:p>
          <a:p>
            <a:pPr marL="148174" indent="0">
              <a:lnSpc>
                <a:spcPct val="90000"/>
              </a:lnSpc>
              <a:buNone/>
            </a:pP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Completed within Contact Guide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	        </a:t>
            </a: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Completed in External Component </a:t>
            </a:r>
            <a:r>
              <a:rPr lang="en-US" sz="1800" dirty="0"/>
              <a:t>	</a:t>
            </a:r>
          </a:p>
          <a:p>
            <a:pPr marL="148174" indent="0">
              <a:lnSpc>
                <a:spcPct val="90000"/>
              </a:lnSpc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48174" indent="0">
              <a:lnSpc>
                <a:spcPct val="90000"/>
              </a:lnSpc>
              <a:buNone/>
            </a:pPr>
            <a:endParaRPr lang="en-US" sz="1800" dirty="0"/>
          </a:p>
          <a:p>
            <a:pPr marL="148174" indent="0">
              <a:lnSpc>
                <a:spcPct val="90000"/>
              </a:lnSpc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48174" indent="0">
              <a:lnSpc>
                <a:spcPct val="90000"/>
              </a:lnSpc>
              <a:buNone/>
            </a:pPr>
            <a:endParaRPr lang="en-US" sz="1800" dirty="0"/>
          </a:p>
          <a:p>
            <a:pPr marL="148174" indent="0">
              <a:lnSpc>
                <a:spcPct val="90000"/>
              </a:lnSpc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48174" indent="0">
              <a:lnSpc>
                <a:spcPct val="90000"/>
              </a:lnSpc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48174" indent="0">
              <a:lnSpc>
                <a:spcPct val="90000"/>
              </a:lnSpc>
              <a:buNone/>
            </a:pPr>
            <a:endParaRPr lang="en-US" sz="1800" dirty="0"/>
          </a:p>
          <a:p>
            <a:endParaRPr lang="en-US" kern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CA57DE-AF87-4A6A-B46F-B402D5A070E1}"/>
              </a:ext>
            </a:extLst>
          </p:cNvPr>
          <p:cNvSpPr txBox="1"/>
          <p:nvPr/>
        </p:nvSpPr>
        <p:spPr>
          <a:xfrm>
            <a:off x="914397" y="2499566"/>
            <a:ext cx="30546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Establish provider eligibility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DF27B1-6ABF-41E8-9C6D-955611C24C5D}"/>
              </a:ext>
            </a:extLst>
          </p:cNvPr>
          <p:cNvSpPr txBox="1"/>
          <p:nvPr/>
        </p:nvSpPr>
        <p:spPr>
          <a:xfrm>
            <a:off x="914394" y="3323546"/>
            <a:ext cx="30546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&amp; establish POC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B7AD1-F2AD-4504-A11C-E2878D068695}"/>
              </a:ext>
            </a:extLst>
          </p:cNvPr>
          <p:cNvSpPr txBox="1"/>
          <p:nvPr/>
        </p:nvSpPr>
        <p:spPr>
          <a:xfrm>
            <a:off x="914394" y="4184180"/>
            <a:ext cx="30546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Gather POC contact info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10C64F-0711-4556-97F3-4C2F0D4BFB55}"/>
              </a:ext>
            </a:extLst>
          </p:cNvPr>
          <p:cNvCxnSpPr>
            <a:stCxn id="11" idx="2"/>
          </p:cNvCxnSpPr>
          <p:nvPr/>
        </p:nvCxnSpPr>
        <p:spPr bwMode="auto">
          <a:xfrm flipH="1">
            <a:off x="2441744" y="2868898"/>
            <a:ext cx="3" cy="15549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A6676D-67F2-4993-99DC-C3970E5E92B6}"/>
              </a:ext>
            </a:extLst>
          </p:cNvPr>
          <p:cNvCxnSpPr>
            <a:cxnSpLocks/>
          </p:cNvCxnSpPr>
          <p:nvPr/>
        </p:nvCxnSpPr>
        <p:spPr bwMode="auto">
          <a:xfrm>
            <a:off x="2291017" y="2868898"/>
            <a:ext cx="0" cy="45464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779D52-F6AE-439D-AB4E-1B3088FAB48A}"/>
              </a:ext>
            </a:extLst>
          </p:cNvPr>
          <p:cNvCxnSpPr>
            <a:cxnSpLocks/>
          </p:cNvCxnSpPr>
          <p:nvPr/>
        </p:nvCxnSpPr>
        <p:spPr bwMode="auto">
          <a:xfrm>
            <a:off x="2260872" y="3692878"/>
            <a:ext cx="0" cy="49130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4A55DB-F100-45DF-A38E-65EBDCEC4A65}"/>
              </a:ext>
            </a:extLst>
          </p:cNvPr>
          <p:cNvSpPr txBox="1"/>
          <p:nvPr/>
        </p:nvSpPr>
        <p:spPr>
          <a:xfrm>
            <a:off x="4946300" y="4186305"/>
            <a:ext cx="30546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Verify providers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30A305-6CA7-4142-90CB-697DD19D15C5}"/>
              </a:ext>
            </a:extLst>
          </p:cNvPr>
          <p:cNvSpPr txBox="1"/>
          <p:nvPr/>
        </p:nvSpPr>
        <p:spPr>
          <a:xfrm>
            <a:off x="4946300" y="5020360"/>
            <a:ext cx="30546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Send authorization forms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25CC223-CEB6-4C38-98DE-B0CAB137C6D5}"/>
              </a:ext>
            </a:extLst>
          </p:cNvPr>
          <p:cNvCxnSpPr>
            <a:cxnSpLocks/>
          </p:cNvCxnSpPr>
          <p:nvPr/>
        </p:nvCxnSpPr>
        <p:spPr bwMode="auto">
          <a:xfrm flipV="1">
            <a:off x="3969093" y="4368846"/>
            <a:ext cx="977207" cy="1587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D448E8-F156-4689-82C9-3CDD5D91FF0C}"/>
              </a:ext>
            </a:extLst>
          </p:cNvPr>
          <p:cNvCxnSpPr>
            <a:cxnSpLocks/>
          </p:cNvCxnSpPr>
          <p:nvPr/>
        </p:nvCxnSpPr>
        <p:spPr bwMode="auto">
          <a:xfrm>
            <a:off x="6241701" y="4555637"/>
            <a:ext cx="0" cy="46472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5841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608C-FBE0-42FF-AC95-5F03051B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932487"/>
          </a:xfrm>
        </p:spPr>
        <p:txBody>
          <a:bodyPr/>
          <a:lstStyle/>
          <a:p>
            <a:r>
              <a:rPr lang="en-US" dirty="0"/>
              <a:t>Goal 2:  Improve Flow at Key Points (cont.)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7F03355-B389-4FEA-8ADC-0B6FF3D0BCA2}"/>
              </a:ext>
            </a:extLst>
          </p:cNvPr>
          <p:cNvSpPr txBox="1">
            <a:spLocks/>
          </p:cNvSpPr>
          <p:nvPr/>
        </p:nvSpPr>
        <p:spPr bwMode="auto">
          <a:xfrm>
            <a:off x="307830" y="1071246"/>
            <a:ext cx="8340128" cy="491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0559" indent="-300559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309026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8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2pPr>
            <a:lvl3pPr marL="905911" indent="-296326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System Font Regular"/>
              <a:buChar char="-"/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+mn-lt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kern="0" dirty="0"/>
              <a:t>Redesigned System – first call to POC</a:t>
            </a:r>
          </a:p>
          <a:p>
            <a:pPr marL="0" indent="0">
              <a:buNone/>
            </a:pPr>
            <a:endParaRPr lang="en-US" sz="1800" kern="0" dirty="0"/>
          </a:p>
          <a:p>
            <a:pPr marL="148174" indent="0" algn="ctr">
              <a:lnSpc>
                <a:spcPct val="90000"/>
              </a:lnSpc>
              <a:buNone/>
            </a:pP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Completed within Contact Guide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	        </a:t>
            </a:r>
            <a:r>
              <a:rPr lang="en-US" sz="1800" dirty="0"/>
              <a:t>	</a:t>
            </a:r>
          </a:p>
          <a:p>
            <a:pPr marL="148174" indent="0">
              <a:lnSpc>
                <a:spcPct val="90000"/>
              </a:lnSpc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48174" indent="0">
              <a:lnSpc>
                <a:spcPct val="90000"/>
              </a:lnSpc>
              <a:buNone/>
            </a:pPr>
            <a:endParaRPr lang="en-US" sz="1800" dirty="0"/>
          </a:p>
          <a:p>
            <a:pPr marL="148174" indent="0">
              <a:lnSpc>
                <a:spcPct val="90000"/>
              </a:lnSpc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48174" indent="0">
              <a:lnSpc>
                <a:spcPct val="90000"/>
              </a:lnSpc>
              <a:buNone/>
            </a:pPr>
            <a:endParaRPr lang="en-US" sz="1800" dirty="0"/>
          </a:p>
          <a:p>
            <a:pPr marL="148174" indent="0">
              <a:lnSpc>
                <a:spcPct val="90000"/>
              </a:lnSpc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48174" indent="0">
              <a:lnSpc>
                <a:spcPct val="90000"/>
              </a:lnSpc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48174" indent="0">
              <a:lnSpc>
                <a:spcPct val="90000"/>
              </a:lnSpc>
              <a:buNone/>
            </a:pPr>
            <a:endParaRPr lang="en-US" sz="1800" dirty="0"/>
          </a:p>
          <a:p>
            <a:endParaRPr lang="en-US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506E6-2013-49B9-840D-10B5CE1711EB}"/>
              </a:ext>
            </a:extLst>
          </p:cNvPr>
          <p:cNvSpPr txBox="1"/>
          <p:nvPr/>
        </p:nvSpPr>
        <p:spPr>
          <a:xfrm>
            <a:off x="2455311" y="2416642"/>
            <a:ext cx="30546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Establish provider eligibility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C76929-D1C9-4739-B64F-942F9A5C64A4}"/>
              </a:ext>
            </a:extLst>
          </p:cNvPr>
          <p:cNvSpPr txBox="1"/>
          <p:nvPr/>
        </p:nvSpPr>
        <p:spPr>
          <a:xfrm>
            <a:off x="2455308" y="3240622"/>
            <a:ext cx="30546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&amp; establish POC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493B7-6689-42B5-AEF6-2E4BC8CD085E}"/>
              </a:ext>
            </a:extLst>
          </p:cNvPr>
          <p:cNvSpPr txBox="1"/>
          <p:nvPr/>
        </p:nvSpPr>
        <p:spPr>
          <a:xfrm>
            <a:off x="2455308" y="4101256"/>
            <a:ext cx="30546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Gather POC contact info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EA7A2A-1B19-4AAF-A8E5-2E7DA1818115}"/>
              </a:ext>
            </a:extLst>
          </p:cNvPr>
          <p:cNvCxnSpPr>
            <a:cxnSpLocks/>
          </p:cNvCxnSpPr>
          <p:nvPr/>
        </p:nvCxnSpPr>
        <p:spPr bwMode="auto">
          <a:xfrm>
            <a:off x="3831931" y="2785974"/>
            <a:ext cx="0" cy="45464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0F62EC-963A-45D1-9357-21FAD38FDAED}"/>
              </a:ext>
            </a:extLst>
          </p:cNvPr>
          <p:cNvCxnSpPr>
            <a:cxnSpLocks/>
          </p:cNvCxnSpPr>
          <p:nvPr/>
        </p:nvCxnSpPr>
        <p:spPr bwMode="auto">
          <a:xfrm>
            <a:off x="3801786" y="3609954"/>
            <a:ext cx="0" cy="49130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47AC2E-3C3A-4A73-BA16-BD72A5C81D16}"/>
              </a:ext>
            </a:extLst>
          </p:cNvPr>
          <p:cNvSpPr txBox="1"/>
          <p:nvPr/>
        </p:nvSpPr>
        <p:spPr>
          <a:xfrm>
            <a:off x="2455308" y="4911229"/>
            <a:ext cx="30546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Verify providers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ABF373-24FB-4C32-80B2-069BB7FE1177}"/>
              </a:ext>
            </a:extLst>
          </p:cNvPr>
          <p:cNvSpPr txBox="1"/>
          <p:nvPr/>
        </p:nvSpPr>
        <p:spPr>
          <a:xfrm>
            <a:off x="2455308" y="5745284"/>
            <a:ext cx="30546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Send authorization forms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192253-B4E1-44DA-A9DF-6E9CD8DDCC2F}"/>
              </a:ext>
            </a:extLst>
          </p:cNvPr>
          <p:cNvCxnSpPr>
            <a:cxnSpLocks/>
          </p:cNvCxnSpPr>
          <p:nvPr/>
        </p:nvCxnSpPr>
        <p:spPr bwMode="auto">
          <a:xfrm>
            <a:off x="3801786" y="4470588"/>
            <a:ext cx="0" cy="44064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BB52B8-1824-44D0-8B25-09C73349E8DD}"/>
              </a:ext>
            </a:extLst>
          </p:cNvPr>
          <p:cNvCxnSpPr>
            <a:cxnSpLocks/>
          </p:cNvCxnSpPr>
          <p:nvPr/>
        </p:nvCxnSpPr>
        <p:spPr bwMode="auto">
          <a:xfrm>
            <a:off x="3801786" y="5280561"/>
            <a:ext cx="0" cy="46472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9294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3152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Goal 3:  Update Instrument to Windows Application Platform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BE5D0-15B0-C041-9C52-F219E61227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58" y="1075173"/>
            <a:ext cx="5833873" cy="4164483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Both original and update operate in FIPS moderate environment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New system more robust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New system easier to troubleshoot</a:t>
            </a:r>
          </a:p>
          <a:p>
            <a:pPr>
              <a:lnSpc>
                <a:spcPct val="90000"/>
              </a:lnSpc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7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E21FED6-4906-4913-BADB-5078498887FA}"/>
              </a:ext>
            </a:extLst>
          </p:cNvPr>
          <p:cNvPicPr/>
          <p:nvPr/>
        </p:nvPicPr>
        <p:blipFill rotWithShape="1">
          <a:blip r:embed="rId3"/>
          <a:srcRect l="22655" t="20471" r="68853" b="64594"/>
          <a:stretch/>
        </p:blipFill>
        <p:spPr bwMode="auto">
          <a:xfrm>
            <a:off x="6520179" y="2493200"/>
            <a:ext cx="1558925" cy="1542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093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BE5D0-15B0-C041-9C52-F219E612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1097281"/>
            <a:ext cx="8372493" cy="2505455"/>
          </a:xfrm>
        </p:spPr>
        <p:txBody>
          <a:bodyPr/>
          <a:lstStyle/>
          <a:p>
            <a:r>
              <a:rPr lang="en-US" dirty="0"/>
              <a:t>February 2020 start</a:t>
            </a:r>
          </a:p>
          <a:p>
            <a:endParaRPr lang="en-US" dirty="0"/>
          </a:p>
          <a:p>
            <a:r>
              <a:rPr lang="en-US" dirty="0"/>
              <a:t>Difficulties comparing pre-pandemic outcomes (data collected) to current outcomes</a:t>
            </a:r>
          </a:p>
          <a:p>
            <a:endParaRPr lang="en-US" dirty="0"/>
          </a:p>
          <a:p>
            <a:r>
              <a:rPr lang="en-US" dirty="0"/>
              <a:t>Mixed anecdotal feedback from data collectors</a:t>
            </a:r>
          </a:p>
        </p:txBody>
      </p:sp>
      <p:pic>
        <p:nvPicPr>
          <p:cNvPr id="6" name="Picture 5" descr="Three arrows on bullseye">
            <a:extLst>
              <a:ext uri="{FF2B5EF4-FFF2-40B4-BE49-F238E27FC236}">
                <a16:creationId xmlns:a16="http://schemas.microsoft.com/office/drawing/2014/main" id="{F2F7B9BE-F715-458E-9626-65AA222B3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10" y="3694585"/>
            <a:ext cx="3832091" cy="250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BE5D0-15B0-C041-9C52-F219E6122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48D52FCE-3FDE-4E0A-AEB9-7CCAD2A74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2513"/>
            <a:ext cx="77724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77C91A-3191-4109-9B18-9D03DD1DDFDD}"/>
              </a:ext>
            </a:extLst>
          </p:cNvPr>
          <p:cNvSpPr txBox="1"/>
          <p:nvPr/>
        </p:nvSpPr>
        <p:spPr>
          <a:xfrm>
            <a:off x="2040054" y="5972176"/>
            <a:ext cx="6131487" cy="29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Contact: Rob McCracken | email: mccracken@rti.org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8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8" r="15529"/>
          <a:stretch/>
        </p:blipFill>
        <p:spPr bwMode="auto">
          <a:xfrm>
            <a:off x="0" y="1"/>
            <a:ext cx="9144000" cy="65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4444" y="5482707"/>
            <a:ext cx="6979356" cy="87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 dirty="0">
                <a:solidFill>
                  <a:schemeClr val="bg1"/>
                </a:solidFill>
              </a:rPr>
              <a:t>Thank you</a:t>
            </a:r>
          </a:p>
          <a:p>
            <a:pPr>
              <a:lnSpc>
                <a:spcPct val="70000"/>
              </a:lnSpc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Rob McCracken | email: mccracken@rti.org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71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BE5D0-15B0-C041-9C52-F219E612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219201"/>
            <a:ext cx="4826726" cy="496388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Agency for Healthcare Research and Quality:</a:t>
            </a:r>
          </a:p>
          <a:p>
            <a:r>
              <a:rPr lang="en-US" sz="2400" dirty="0"/>
              <a:t>Peter Tice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RTI International: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Shawn Cheek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Jason Kennedy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Rob McCracken (presenter)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Joe Nofziger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Brandon Peele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R. Suresh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AHRQ: Agency for Healthcare Research and Quality ">
            <a:extLst>
              <a:ext uri="{FF2B5EF4-FFF2-40B4-BE49-F238E27FC236}">
                <a16:creationId xmlns:a16="http://schemas.microsoft.com/office/drawing/2014/main" id="{53D4C926-299A-44EE-B29C-80379647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73" y="1345746"/>
            <a:ext cx="4012067" cy="75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3D2C52C-5313-4297-A8D2-114E5C04C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3258896"/>
            <a:ext cx="3497943" cy="21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8766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BE5D0-15B0-C041-9C52-F219E61227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60" y="1306286"/>
            <a:ext cx="4331208" cy="4967514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Project Description</a:t>
            </a:r>
          </a:p>
          <a:p>
            <a:r>
              <a:rPr lang="en-US" dirty="0"/>
              <a:t>Contacting Medical Providers / Pharmacies</a:t>
            </a:r>
          </a:p>
          <a:p>
            <a:r>
              <a:rPr lang="en-US" dirty="0"/>
              <a:t>Contact Guide Redesign &amp; Client Relationship Management</a:t>
            </a:r>
          </a:p>
          <a:p>
            <a:r>
              <a:rPr lang="en-US" dirty="0"/>
              <a:t>Contact Guide Redesign and Goals</a:t>
            </a:r>
          </a:p>
          <a:p>
            <a:pPr lvl="1"/>
            <a:r>
              <a:rPr lang="en-US" dirty="0"/>
              <a:t>Goal 1: Improve Effectiveness Through More Focus on POCs</a:t>
            </a:r>
          </a:p>
          <a:p>
            <a:pPr lvl="1"/>
            <a:r>
              <a:rPr lang="en-US" dirty="0"/>
              <a:t>Goal 2:  Improve Flow at Key Points</a:t>
            </a:r>
          </a:p>
          <a:p>
            <a:pPr lvl="1"/>
            <a:r>
              <a:rPr lang="en-US" dirty="0"/>
              <a:t>Goal 3:  Update Instrument to Windows Application Platform</a:t>
            </a:r>
          </a:p>
          <a:p>
            <a:r>
              <a:rPr lang="en-US" dirty="0"/>
              <a:t>Results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916639FF-A6F0-43AE-841D-038613AC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97472"/>
            <a:ext cx="4331208" cy="226305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7552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BE5D0-15B0-C041-9C52-F219E612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988457"/>
            <a:ext cx="8842248" cy="413657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Medical Expenditure Panel Survey, conducted by the Agency for Healthcare Research and Quality (AHRQ), is a family of large-scale federal surveys used to study healthcare costs and related healthcare measures.   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The MEPS HC collects information on approximately 14,000 households annually though multiple rounds of in-person interviews.</a:t>
            </a:r>
          </a:p>
          <a:p>
            <a:pPr marL="0" indent="0">
              <a:buNone/>
            </a:pPr>
            <a:endParaRPr lang="en-US" sz="22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The MEPS Medical Provider Component (MPC) is a follow-back survey of providers, designed to collect more information on healthcare spending than the MEPS-HC respondents can typically provide with precision.</a:t>
            </a:r>
          </a:p>
          <a:p>
            <a:pPr marL="0" indent="0">
              <a:buNone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64E542A-187F-400C-B579-6E49FD752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84" y="1041861"/>
            <a:ext cx="6248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BE5D0-15B0-C041-9C52-F219E612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988457"/>
            <a:ext cx="8842248" cy="41365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MPC sample members are the healthcare providers identified in the Household Component (HC).</a:t>
            </a:r>
          </a:p>
          <a:p>
            <a:pPr marL="0" indent="0">
              <a:buNone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MEPS MPC obtains medical and billing records from medical providers and pharmacies to inform the cost of medical procedures and ascertain expenditure information.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RTI International (RTI) has been supporting AHRQ in conducting the MEPS-MPC since 2009.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64E542A-187F-400C-B579-6E49FD75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84" y="1041861"/>
            <a:ext cx="6248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9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Contacting Medical Providers / Pharmacies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362B6-8267-4954-8C2E-30BF39B85FFD}"/>
              </a:ext>
            </a:extLst>
          </p:cNvPr>
          <p:cNvSpPr txBox="1"/>
          <p:nvPr/>
        </p:nvSpPr>
        <p:spPr>
          <a:xfrm>
            <a:off x="370912" y="862773"/>
            <a:ext cx="8374743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MEPS MPC collects medical and billing information from provider/pharmacy points of contact (POCs) for selected patients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Hospital providers require multiple POCs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Each Hospital POC provides records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Tracking best done at POC level (not provider level)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Data collected over the phone or from records received by fax, mail or web portal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2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763285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Contacting Medical Providers / Pharmacies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BE5D0-15B0-C041-9C52-F219E61227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62" y="1143000"/>
            <a:ext cx="6103922" cy="5130800"/>
          </a:xfrm>
        </p:spPr>
        <p:txBody>
          <a:bodyPr wrap="square" anchor="t"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Two instruments / processes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90000"/>
              </a:lnSpc>
              <a:buAutoNum type="arabicPeriod"/>
            </a:pPr>
            <a:r>
              <a:rPr lang="en-US" sz="2400" u="sng" dirty="0">
                <a:solidFill>
                  <a:schemeClr val="bg2">
                    <a:lumMod val="50000"/>
                  </a:schemeClr>
                </a:solidFill>
              </a:rPr>
              <a:t>Contact Guide</a:t>
            </a:r>
          </a:p>
          <a:p>
            <a:pPr marL="1210726" lvl="2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Establish provider eligibility</a:t>
            </a:r>
          </a:p>
          <a:p>
            <a:pPr marL="1210726" lvl="2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Identify &amp; establish POC</a:t>
            </a:r>
          </a:p>
          <a:p>
            <a:pPr marL="1210726" lvl="2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Gather POC contact info</a:t>
            </a:r>
          </a:p>
          <a:p>
            <a:pPr marL="1210726" lvl="2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Verify providers</a:t>
            </a:r>
          </a:p>
          <a:p>
            <a:pPr marL="1210726" lvl="2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Send authorization forms (AFs)</a:t>
            </a:r>
          </a:p>
          <a:p>
            <a:pPr marL="1210726" lvl="2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Confirm AFs</a:t>
            </a:r>
          </a:p>
          <a:p>
            <a:pPr marL="1210726" lvl="2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Prompt for overdue records</a:t>
            </a:r>
          </a:p>
          <a:p>
            <a:pPr marL="914400" lvl="1" indent="-457200">
              <a:lnSpc>
                <a:spcPct val="90000"/>
              </a:lnSpc>
              <a:buAutoNum type="arabicPeriod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90000"/>
              </a:lnSpc>
              <a:buAutoNum type="arabicPeriod"/>
            </a:pPr>
            <a:r>
              <a:rPr lang="en-US" sz="2400" u="sng" dirty="0">
                <a:solidFill>
                  <a:schemeClr val="bg2">
                    <a:lumMod val="50000"/>
                  </a:schemeClr>
                </a:solidFill>
              </a:rPr>
              <a:t>Event Form</a:t>
            </a:r>
            <a:endParaRPr lang="en-US" sz="2400" u="sng" dirty="0"/>
          </a:p>
          <a:p>
            <a:pPr marL="1210726" lvl="2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Collect billing and payment data</a:t>
            </a:r>
          </a:p>
          <a:p>
            <a:pPr lvl="2">
              <a:lnSpc>
                <a:spcPct val="90000"/>
              </a:lnSpc>
            </a:pPr>
            <a:endParaRPr lang="en-US" sz="1700" dirty="0"/>
          </a:p>
          <a:p>
            <a:pPr lvl="2">
              <a:lnSpc>
                <a:spcPct val="90000"/>
              </a:lnSpc>
            </a:pPr>
            <a:endParaRPr lang="en-US" sz="1700" dirty="0"/>
          </a:p>
          <a:p>
            <a:pPr lvl="2">
              <a:lnSpc>
                <a:spcPct val="90000"/>
              </a:lnSpc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6FBA37-FC8D-44B6-B3A8-BA7E0759A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402" r="6402"/>
          <a:stretch/>
        </p:blipFill>
        <p:spPr bwMode="auto">
          <a:xfrm>
            <a:off x="6241084" y="2361797"/>
            <a:ext cx="2414811" cy="276940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3056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42A2-EA52-43AD-82A8-AA3D9DD6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Guide Redesign &amp; Client Relationship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9E1CB-86AB-43EB-98A4-AFD5274B10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60" y="2343808"/>
            <a:ext cx="4331208" cy="3929992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Original Contact Guide</a:t>
            </a:r>
          </a:p>
          <a:p>
            <a:r>
              <a:rPr lang="en-US" dirty="0"/>
              <a:t>“Client” thought of as provider</a:t>
            </a:r>
          </a:p>
          <a:p>
            <a:endParaRPr lang="en-US" dirty="0"/>
          </a:p>
          <a:p>
            <a:r>
              <a:rPr lang="en-US" dirty="0"/>
              <a:t>Only 1 POC can be primary</a:t>
            </a:r>
          </a:p>
          <a:p>
            <a:endParaRPr lang="en-US" dirty="0"/>
          </a:p>
          <a:p>
            <a:r>
              <a:rPr lang="en-US" dirty="0"/>
              <a:t>Provider verified with 1 POC</a:t>
            </a:r>
          </a:p>
          <a:p>
            <a:endParaRPr lang="en-US" dirty="0"/>
          </a:p>
          <a:p>
            <a:r>
              <a:rPr lang="en-US" dirty="0"/>
              <a:t>Records tracked by provider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9C0A8D-ED62-43F0-9CEC-F9358A08CF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0" y="2343808"/>
            <a:ext cx="4331208" cy="3929992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Redesigned Contact Guide</a:t>
            </a:r>
          </a:p>
          <a:p>
            <a:r>
              <a:rPr lang="en-US" dirty="0"/>
              <a:t>Client thought of as POC</a:t>
            </a:r>
          </a:p>
          <a:p>
            <a:endParaRPr lang="en-US" dirty="0"/>
          </a:p>
          <a:p>
            <a:r>
              <a:rPr lang="en-US" dirty="0"/>
              <a:t>Multiple primary POCs allowed</a:t>
            </a:r>
          </a:p>
          <a:p>
            <a:endParaRPr lang="en-US" dirty="0"/>
          </a:p>
          <a:p>
            <a:r>
              <a:rPr lang="en-US" dirty="0"/>
              <a:t>Provider verified with each POC</a:t>
            </a:r>
          </a:p>
          <a:p>
            <a:endParaRPr lang="en-US" dirty="0"/>
          </a:p>
          <a:p>
            <a:r>
              <a:rPr lang="en-US" dirty="0"/>
              <a:t>Records tracked by POC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EB833-ECF3-49A5-8BCF-6AEFB331F2EF}"/>
              </a:ext>
            </a:extLst>
          </p:cNvPr>
          <p:cNvSpPr txBox="1">
            <a:spLocks/>
          </p:cNvSpPr>
          <p:nvPr/>
        </p:nvSpPr>
        <p:spPr bwMode="auto">
          <a:xfrm>
            <a:off x="137160" y="1155087"/>
            <a:ext cx="8842248" cy="883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182880" bIns="91440" numCol="1" anchor="ctr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 baseline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i="1" kern="0" dirty="0">
                <a:solidFill>
                  <a:schemeClr val="tx1"/>
                </a:solidFill>
              </a:rPr>
              <a:t>Rethinking the MEPS MPC “client” with CRM</a:t>
            </a:r>
          </a:p>
        </p:txBody>
      </p:sp>
    </p:spTree>
    <p:extLst>
      <p:ext uri="{BB962C8B-B14F-4D97-AF65-F5344CB8AC3E}">
        <p14:creationId xmlns:p14="http://schemas.microsoft.com/office/powerpoint/2010/main" val="217435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D5CD7-8EE7-9F47-96A3-D4FFA96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82880"/>
            <a:ext cx="8842248" cy="963749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Contact Guide Redesign and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BE5D0-15B0-C041-9C52-F219E61227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4590" y="1146629"/>
            <a:ext cx="8467346" cy="5363899"/>
          </a:xfrm>
        </p:spPr>
        <p:txBody>
          <a:bodyPr wrap="square" anchor="t"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sz="2200" dirty="0"/>
              <a:t>Improve effectiveness for data collectors and POCs through more focus on POCs.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Improve flow at key points to increase efficiency and reduce errors. 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Build a more robust system by upgrading the instrument from a web-based platform to a Microsoft Windows (Dot Net) Application platform.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70512"/>
      </p:ext>
    </p:extLst>
  </p:cSld>
  <p:clrMapOvr>
    <a:masterClrMapping/>
  </p:clrMapOvr>
</p:sld>
</file>

<file path=ppt/theme/theme1.xml><?xml version="1.0" encoding="utf-8"?>
<a:theme xmlns:a="http://schemas.openxmlformats.org/drawingml/2006/main" name="RTI Corporate (Whit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ise_Testing_IBUD_Mar2021.potx" id="{49199E63-63B2-49BC-8635-9280A8C1AFEC}" vid="{CA1BEF73-35A0-4C43-95F9-9425D75C6BE9}"/>
    </a:ext>
  </a:extLst>
</a:theme>
</file>

<file path=ppt/theme/theme2.xml><?xml version="1.0" encoding="utf-8"?>
<a:theme xmlns:a="http://schemas.openxmlformats.org/drawingml/2006/main" name="RTI Corporate Blu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ise_Testing_IBUD_Mar2021.potx" id="{49199E63-63B2-49BC-8635-9280A8C1AFEC}" vid="{307BD120-638F-4918-B422-F3EE1C7B8B5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ze xmlns="893535dc-a6ba-4ab3-bc6b-b8b74b13bb21" xsi:nil="true"/>
    <Color xmlns="893535dc-a6ba-4ab3-bc6b-b8b74b13bb21" xsi:nil="true"/>
    <Order0 xmlns="893535dc-a6ba-4ab3-bc6b-b8b74b13bb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3B557D6BB6447AAAB41C42362CB86" ma:contentTypeVersion="12" ma:contentTypeDescription="Create a new document." ma:contentTypeScope="" ma:versionID="3c877548617b93b6ec3c5e92c9115662">
  <xsd:schema xmlns:xsd="http://www.w3.org/2001/XMLSchema" xmlns:xs="http://www.w3.org/2001/XMLSchema" xmlns:p="http://schemas.microsoft.com/office/2006/metadata/properties" xmlns:ns1="893535dc-a6ba-4ab3-bc6b-b8b74b13bb21" targetNamespace="http://schemas.microsoft.com/office/2006/metadata/properties" ma:root="true" ma:fieldsID="84f6446958290a5de0ca84b168bac464" ns1:_="">
    <xsd:import namespace="893535dc-a6ba-4ab3-bc6b-b8b74b13bb21"/>
    <xsd:element name="properties">
      <xsd:complexType>
        <xsd:sequence>
          <xsd:element name="documentManagement">
            <xsd:complexType>
              <xsd:all>
                <xsd:element ref="ns1:Order0" minOccurs="0"/>
                <xsd:element ref="ns1:Size" minOccurs="0"/>
                <xsd:element ref="ns1:Color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1:MediaServiceAutoKeyPoints" minOccurs="0"/>
                <xsd:element ref="ns1:MediaServiceKeyPoints" minOccurs="0"/>
                <xsd:element ref="ns1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535dc-a6ba-4ab3-bc6b-b8b74b13bb21" elementFormDefault="qualified">
    <xsd:import namespace="http://schemas.microsoft.com/office/2006/documentManagement/types"/>
    <xsd:import namespace="http://schemas.microsoft.com/office/infopath/2007/PartnerControls"/>
    <xsd:element name="Order0" ma:index="0" nillable="true" ma:displayName="Order" ma:format="Dropdown" ma:internalName="Order0" ma:percentage="FALSE">
      <xsd:simpleType>
        <xsd:restriction base="dms:Number"/>
      </xsd:simpleType>
    </xsd:element>
    <xsd:element name="Size" ma:index="3" nillable="true" ma:displayName="Size" ma:format="Dropdown" ma:internalName="Size">
      <xsd:simpleType>
        <xsd:restriction base="dms:Text">
          <xsd:maxLength value="255"/>
        </xsd:restriction>
      </xsd:simpleType>
    </xsd:element>
    <xsd:element name="Color" ma:index="4" nillable="true" ma:displayName="Color" ma:format="Dropdown" ma:internalName="Color">
      <xsd:simpleType>
        <xsd:restriction base="dms:Text">
          <xsd:maxLength value="255"/>
        </xsd:restriction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466EE0-959F-431F-97ED-A925EF99E9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9CB693-0DEF-4114-9482-174E83C8CC11}">
  <ds:schemaRefs>
    <ds:schemaRef ds:uri="893535dc-a6ba-4ab3-bc6b-b8b74b13bb2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411F66-BE22-4566-8248-6014D51334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3535dc-a6ba-4ab3-bc6b-b8b74b13b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Blaise_Testing_IBUD_Mar2021</Template>
  <TotalTime>1509</TotalTime>
  <Words>734</Words>
  <Application>Microsoft Office PowerPoint</Application>
  <PresentationFormat>On-screen Show (4:3)</PresentationFormat>
  <Paragraphs>167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Courier New</vt:lpstr>
      <vt:lpstr>System Font Regular</vt:lpstr>
      <vt:lpstr>Wingdings</vt:lpstr>
      <vt:lpstr>RTI Corporate (White)</vt:lpstr>
      <vt:lpstr>RTI Corporate Blue)</vt:lpstr>
      <vt:lpstr>Applying Client Relationship Management Techniques to an Institutional Contacting Guide Redesign</vt:lpstr>
      <vt:lpstr>Contributors</vt:lpstr>
      <vt:lpstr>Overview</vt:lpstr>
      <vt:lpstr>Project Description</vt:lpstr>
      <vt:lpstr>Project Description (cont.)</vt:lpstr>
      <vt:lpstr>Contacting Medical Providers / Pharmacies</vt:lpstr>
      <vt:lpstr>Contacting Medical Providers / Pharmacies (cont.)</vt:lpstr>
      <vt:lpstr>Contact Guide Redesign &amp; Client Relationship Management</vt:lpstr>
      <vt:lpstr>Contact Guide Redesign and Goals</vt:lpstr>
      <vt:lpstr>Goal 1: Improve Effectiveness Through More Focus on POCs</vt:lpstr>
      <vt:lpstr>Goal 1: Improve Effectiveness Through More Focus on POCs</vt:lpstr>
      <vt:lpstr>Goal 2:  Improve Flow at Key Points</vt:lpstr>
      <vt:lpstr>Goal 2:  Improve Flow at Key Points (cont.)</vt:lpstr>
      <vt:lpstr>Goal 3:  Update Instrument to Windows Application Platform</vt:lpstr>
      <vt:lpstr>Results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Blaise Instrument Testing at RTI</dc:title>
  <dc:creator>Suresh, R.</dc:creator>
  <cp:lastModifiedBy>McCracken, Robert</cp:lastModifiedBy>
  <cp:revision>76</cp:revision>
  <dcterms:created xsi:type="dcterms:W3CDTF">2021-03-19T12:24:23Z</dcterms:created>
  <dcterms:modified xsi:type="dcterms:W3CDTF">2021-10-18T21:03:29Z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0x0101005C33B557D6BB6447AAAB41C42362CB86</vt:lpwstr>
  </property>
</Properties>
</file>